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Default Extension="docx" ContentType="application/vnd.openxmlformats-officedocument.wordprocessingml.document"/>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6" d="100"/>
          <a:sy n="66" d="100"/>
        </p:scale>
        <p:origin x="-648"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0F70804D-A380-40B3-87A0-5EAF971AC162}" type="datetimeFigureOut">
              <a:rPr lang="en-US" smtClean="0"/>
              <a:pPr/>
              <a:t>3/5/2010</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9FDAAA09-C8F8-448A-B5FC-BFDEF2F71AB9}"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F70804D-A380-40B3-87A0-5EAF971AC162}" type="datetimeFigureOut">
              <a:rPr lang="en-US" smtClean="0"/>
              <a:pPr/>
              <a:t>3/5/2010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DAAA09-C8F8-448A-B5FC-BFDEF2F71AB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F70804D-A380-40B3-87A0-5EAF971AC162}" type="datetimeFigureOut">
              <a:rPr lang="en-US" smtClean="0"/>
              <a:pPr/>
              <a:t>3/5/2010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DAAA09-C8F8-448A-B5FC-BFDEF2F71AB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F70804D-A380-40B3-87A0-5EAF971AC162}" type="datetimeFigureOut">
              <a:rPr lang="en-US" smtClean="0"/>
              <a:pPr/>
              <a:t>3/5/2010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DAAA09-C8F8-448A-B5FC-BFDEF2F71AB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0F70804D-A380-40B3-87A0-5EAF971AC162}" type="datetimeFigureOut">
              <a:rPr lang="en-US" smtClean="0"/>
              <a:pPr/>
              <a:t>3/5/2010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DAAA09-C8F8-448A-B5FC-BFDEF2F71AB9}"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F70804D-A380-40B3-87A0-5EAF971AC162}" type="datetimeFigureOut">
              <a:rPr lang="en-US" smtClean="0"/>
              <a:pPr/>
              <a:t>3/5/2010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DAAA09-C8F8-448A-B5FC-BFDEF2F71AB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0F70804D-A380-40B3-87A0-5EAF971AC162}" type="datetimeFigureOut">
              <a:rPr lang="en-US" smtClean="0"/>
              <a:pPr/>
              <a:t>3/5/2010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FDAAA09-C8F8-448A-B5FC-BFDEF2F71AB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0F70804D-A380-40B3-87A0-5EAF971AC162}" type="datetimeFigureOut">
              <a:rPr lang="en-US" smtClean="0"/>
              <a:pPr/>
              <a:t>3/5/2010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FDAAA09-C8F8-448A-B5FC-BFDEF2F71AB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F70804D-A380-40B3-87A0-5EAF971AC162}" type="datetimeFigureOut">
              <a:rPr lang="en-US" smtClean="0"/>
              <a:pPr/>
              <a:t>3/5/2010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FDAAA09-C8F8-448A-B5FC-BFDEF2F71AB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F70804D-A380-40B3-87A0-5EAF971AC162}" type="datetimeFigureOut">
              <a:rPr lang="en-US" smtClean="0"/>
              <a:pPr/>
              <a:t>3/5/2010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DAAA09-C8F8-448A-B5FC-BFDEF2F71AB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0F70804D-A380-40B3-87A0-5EAF971AC162}" type="datetimeFigureOut">
              <a:rPr lang="en-US" smtClean="0"/>
              <a:pPr/>
              <a:t>3/5/2010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9FDAAA09-C8F8-448A-B5FC-BFDEF2F71AB9}"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0F70804D-A380-40B3-87A0-5EAF971AC162}" type="datetimeFigureOut">
              <a:rPr lang="en-US" smtClean="0"/>
              <a:pPr/>
              <a:t>3/5/2010</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9FDAAA09-C8F8-448A-B5FC-BFDEF2F71AB9}"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package" Target="../embeddings/Microsoft_Office_Word_Document1.docx"/><Relationship Id="rId2" Type="http://schemas.openxmlformats.org/officeDocument/2006/relationships/slideLayout" Target="../slideLayouts/slideLayout6.xml"/><Relationship Id="rId1" Type="http://schemas.openxmlformats.org/officeDocument/2006/relationships/vmlDrawing" Target="../drawings/vmlDrawing1.v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2133600"/>
            <a:ext cx="8001000" cy="2895600"/>
          </a:xfrm>
        </p:spPr>
        <p:txBody>
          <a:bodyPr>
            <a:normAutofit fontScale="90000"/>
          </a:bodyPr>
          <a:lstStyle/>
          <a:p>
            <a:pPr algn="ctr"/>
            <a:r>
              <a:rPr lang="en-US" sz="4000" dirty="0" smtClean="0">
                <a:latin typeface="Times New Roman" pitchFamily="18" charset="0"/>
                <a:cs typeface="Times New Roman" pitchFamily="18" charset="0"/>
              </a:rPr>
              <a:t>Summary of Chapter 48</a:t>
            </a:r>
            <a:br>
              <a:rPr lang="en-US" sz="4000" dirty="0" smtClean="0">
                <a:latin typeface="Times New Roman" pitchFamily="18" charset="0"/>
                <a:cs typeface="Times New Roman" pitchFamily="18" charset="0"/>
              </a:rPr>
            </a:br>
            <a:r>
              <a:rPr lang="en-US" sz="4000" dirty="0" smtClean="0">
                <a:latin typeface="Times New Roman" pitchFamily="18" charset="0"/>
                <a:cs typeface="Times New Roman" pitchFamily="18" charset="0"/>
              </a:rPr>
              <a:t/>
            </a:r>
            <a:br>
              <a:rPr lang="en-US" sz="4000" dirty="0" smtClean="0">
                <a:latin typeface="Times New Roman" pitchFamily="18" charset="0"/>
                <a:cs typeface="Times New Roman" pitchFamily="18" charset="0"/>
              </a:rPr>
            </a:br>
            <a:r>
              <a:rPr lang="en-US" sz="4000" dirty="0" smtClean="0">
                <a:latin typeface="Times New Roman" pitchFamily="18" charset="0"/>
                <a:cs typeface="Times New Roman" pitchFamily="18" charset="0"/>
              </a:rPr>
              <a:t>Christina A. Clark</a:t>
            </a:r>
            <a:br>
              <a:rPr lang="en-US" sz="4000" dirty="0" smtClean="0">
                <a:latin typeface="Times New Roman" pitchFamily="18" charset="0"/>
                <a:cs typeface="Times New Roman" pitchFamily="18" charset="0"/>
              </a:rPr>
            </a:br>
            <a:r>
              <a:rPr lang="en-US" sz="4000" dirty="0" smtClean="0">
                <a:latin typeface="Times New Roman" pitchFamily="18" charset="0"/>
                <a:cs typeface="Times New Roman" pitchFamily="18" charset="0"/>
              </a:rPr>
              <a:t/>
            </a:r>
            <a:br>
              <a:rPr lang="en-US" sz="4000" dirty="0" smtClean="0">
                <a:latin typeface="Times New Roman" pitchFamily="18" charset="0"/>
                <a:cs typeface="Times New Roman" pitchFamily="18" charset="0"/>
              </a:rPr>
            </a:br>
            <a:r>
              <a:rPr lang="en-US" sz="4000" dirty="0" smtClean="0">
                <a:latin typeface="Times New Roman" pitchFamily="18" charset="0"/>
                <a:cs typeface="Times New Roman" pitchFamily="18" charset="0"/>
              </a:rPr>
              <a:t>Concord University</a:t>
            </a:r>
            <a:endParaRPr lang="en-US" sz="4000" dirty="0">
              <a:latin typeface="Times New Roman" pitchFamily="18" charset="0"/>
              <a:cs typeface="Times New Roman"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Writing</a:t>
            </a:r>
            <a:endParaRPr lang="en-US" dirty="0"/>
          </a:p>
        </p:txBody>
      </p:sp>
      <p:sp>
        <p:nvSpPr>
          <p:cNvPr id="3" name="Content Placeholder 2"/>
          <p:cNvSpPr>
            <a:spLocks noGrp="1"/>
          </p:cNvSpPr>
          <p:nvPr>
            <p:ph idx="1"/>
          </p:nvPr>
        </p:nvSpPr>
        <p:spPr/>
        <p:txBody>
          <a:bodyPr/>
          <a:lstStyle/>
          <a:p>
            <a:r>
              <a:rPr lang="en-US" dirty="0" smtClean="0"/>
              <a:t>The writers stance—is a function of the circumstances, motives, the subject, and the relation between writer and reader. (Ruddell, p. 1380)</a:t>
            </a:r>
          </a:p>
          <a:p>
            <a:r>
              <a:rPr lang="en-US" dirty="0" smtClean="0"/>
              <a:t>One would not write a letter to the insurance company explaining a car accident, as they would write an e-mail to a friend telling them about the accident.</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Writing about texts</a:t>
            </a:r>
            <a:endParaRPr lang="en-US" dirty="0"/>
          </a:p>
        </p:txBody>
      </p:sp>
      <p:sp>
        <p:nvSpPr>
          <p:cNvPr id="3" name="Content Placeholder 2"/>
          <p:cNvSpPr>
            <a:spLocks noGrp="1"/>
          </p:cNvSpPr>
          <p:nvPr>
            <p:ph idx="1"/>
          </p:nvPr>
        </p:nvSpPr>
        <p:spPr/>
        <p:txBody>
          <a:bodyPr/>
          <a:lstStyle/>
          <a:p>
            <a:r>
              <a:rPr lang="en-US" dirty="0" smtClean="0"/>
              <a:t>In general, is an efferent stance. Aesthetic may be adopted to communicate an experience,  expressing response,  or interpretation. (Ruddell, p. 1381)</a:t>
            </a:r>
          </a:p>
          <a:p>
            <a:r>
              <a:rPr lang="en-US" dirty="0" smtClean="0"/>
              <a:t>With the letter to the insurance company about an accident, one may need to take an aesthetic approach to get across how scared one was, or how shocked. </a:t>
            </a:r>
            <a:endParaRPr lang="en-US" dirty="0"/>
          </a:p>
        </p:txBody>
      </p:sp>
      <p:pic>
        <p:nvPicPr>
          <p:cNvPr id="6146" name="Picture 2" descr="C:\Documents and Settings\Owner\Local Settings\Temporary Internet Files\Content.IE5\9M6H818M\MPj04422300000[1].jpg"/>
          <p:cNvPicPr>
            <a:picLocks noChangeAspect="1" noChangeArrowheads="1"/>
          </p:cNvPicPr>
          <p:nvPr/>
        </p:nvPicPr>
        <p:blipFill>
          <a:blip r:embed="rId2" cstate="print"/>
          <a:srcRect/>
          <a:stretch>
            <a:fillRect/>
          </a:stretch>
        </p:blipFill>
        <p:spPr bwMode="auto">
          <a:xfrm>
            <a:off x="3962400" y="4495800"/>
            <a:ext cx="1422400" cy="2133600"/>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 Writers Reading</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Two kinds of authorial reading</a:t>
            </a:r>
          </a:p>
          <a:p>
            <a:pPr>
              <a:buNone/>
            </a:pPr>
            <a:r>
              <a:rPr lang="en-US" dirty="0" smtClean="0"/>
              <a:t>    1). </a:t>
            </a:r>
            <a:r>
              <a:rPr lang="en-US" b="1" dirty="0" smtClean="0"/>
              <a:t>Expression-oriented authorial reading </a:t>
            </a:r>
            <a:r>
              <a:rPr lang="en-US" dirty="0" smtClean="0"/>
              <a:t>leads to revision as the new words appear on the page. To the writer (authorial reader), the words must be tested for intention and purpose. (Ruddell, p. 1382)</a:t>
            </a:r>
          </a:p>
          <a:p>
            <a:pPr>
              <a:buNone/>
            </a:pPr>
            <a:endParaRPr lang="en-US" dirty="0" smtClean="0"/>
          </a:p>
          <a:p>
            <a:pPr>
              <a:buNone/>
            </a:pPr>
            <a:r>
              <a:rPr lang="en-US" dirty="0" smtClean="0"/>
              <a:t>   2). </a:t>
            </a:r>
            <a:r>
              <a:rPr lang="en-US" b="1" dirty="0" smtClean="0"/>
              <a:t>Reception-oriented reading </a:t>
            </a:r>
            <a:r>
              <a:rPr lang="en-US" dirty="0" smtClean="0"/>
              <a:t>is when the writer at some point, dissociates with the text, and reads it through the eyes of potential readers. This is a hypothetical interpretation, and must be checked against the writer’s own inner sense of purpose. (Ruddell, p. 1383)</a:t>
            </a:r>
          </a:p>
          <a:p>
            <a:pPr>
              <a:buNone/>
            </a:pPr>
            <a:r>
              <a:rPr lang="en-US" dirty="0" smtClean="0"/>
              <a:t>       </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Experiences</a:t>
            </a:r>
            <a:endParaRPr lang="en-US" dirty="0"/>
          </a:p>
        </p:txBody>
      </p:sp>
      <p:sp>
        <p:nvSpPr>
          <p:cNvPr id="3" name="Content Placeholder 2"/>
          <p:cNvSpPr>
            <a:spLocks noGrp="1"/>
          </p:cNvSpPr>
          <p:nvPr>
            <p:ph idx="1"/>
          </p:nvPr>
        </p:nvSpPr>
        <p:spPr/>
        <p:txBody>
          <a:bodyPr/>
          <a:lstStyle/>
          <a:p>
            <a:r>
              <a:rPr lang="en-US" dirty="0" smtClean="0"/>
              <a:t>Our experiences every day make up our language, which in turn provides for linguistic transactions. </a:t>
            </a:r>
          </a:p>
          <a:p>
            <a:r>
              <a:rPr lang="en-US" dirty="0" smtClean="0"/>
              <a:t>These linguistic transactions will account for how we read, how we write, and what we say. (Ruddell, p. 1367)</a:t>
            </a:r>
          </a:p>
          <a:p>
            <a:r>
              <a:rPr lang="en-US" dirty="0" smtClean="0"/>
              <a:t>Some examples of linguistic transactions are:</a:t>
            </a:r>
          </a:p>
          <a:p>
            <a:pPr>
              <a:buFont typeface="Wingdings" pitchFamily="2" charset="2"/>
              <a:buChar char="ü"/>
            </a:pPr>
            <a:r>
              <a:rPr lang="en-US" dirty="0" smtClean="0"/>
              <a:t>A conversation</a:t>
            </a:r>
          </a:p>
          <a:p>
            <a:pPr>
              <a:buFont typeface="Wingdings" pitchFamily="2" charset="2"/>
              <a:buChar char="ü"/>
            </a:pPr>
            <a:r>
              <a:rPr lang="en-US" dirty="0" smtClean="0"/>
              <a:t>Comments</a:t>
            </a:r>
          </a:p>
          <a:p>
            <a:pPr>
              <a:buFont typeface="Wingdings" pitchFamily="2" charset="2"/>
              <a:buChar char="ü"/>
            </a:pPr>
            <a:r>
              <a:rPr lang="en-US" dirty="0" smtClean="0"/>
              <a:t>Questions</a:t>
            </a:r>
          </a:p>
          <a:p>
            <a:pPr>
              <a:buFont typeface="Wingdings" pitchFamily="2" charset="2"/>
              <a:buChar char="ü"/>
            </a:pPr>
            <a:r>
              <a:rPr lang="en-US" dirty="0" smtClean="0"/>
              <a:t>Facial expressions  </a:t>
            </a:r>
            <a:endParaRPr lang="en-US" dirty="0"/>
          </a:p>
        </p:txBody>
      </p:sp>
      <p:pic>
        <p:nvPicPr>
          <p:cNvPr id="7172" name="Picture 4" descr="C:\Documents and Settings\Owner\Local Settings\Temporary Internet Files\Content.IE5\AT95KDFJ\MPj04304900000[1].jpg"/>
          <p:cNvPicPr>
            <a:picLocks noChangeAspect="1" noChangeArrowheads="1"/>
          </p:cNvPicPr>
          <p:nvPr/>
        </p:nvPicPr>
        <p:blipFill>
          <a:blip r:embed="rId2" cstate="print"/>
          <a:srcRect/>
          <a:stretch>
            <a:fillRect/>
          </a:stretch>
        </p:blipFill>
        <p:spPr bwMode="auto">
          <a:xfrm>
            <a:off x="5791200" y="4267200"/>
            <a:ext cx="2209800" cy="2209800"/>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Communication between author and readers</a:t>
            </a:r>
            <a:endParaRPr lang="en-US" dirty="0"/>
          </a:p>
        </p:txBody>
      </p:sp>
      <p:sp>
        <p:nvSpPr>
          <p:cNvPr id="3" name="Content Placeholder 2"/>
          <p:cNvSpPr>
            <a:spLocks noGrp="1"/>
          </p:cNvSpPr>
          <p:nvPr>
            <p:ph idx="1"/>
          </p:nvPr>
        </p:nvSpPr>
        <p:spPr/>
        <p:txBody>
          <a:bodyPr/>
          <a:lstStyle/>
          <a:p>
            <a:r>
              <a:rPr lang="en-US" b="1" dirty="0" smtClean="0"/>
              <a:t>Validity of Interpretation</a:t>
            </a:r>
            <a:r>
              <a:rPr lang="en-US" dirty="0" smtClean="0"/>
              <a:t>—How valid is the interpretation? The same text takes on different meanings in transactions with different readers, or even with the same reader in different contexts or times. (Ruddell, p. 1384)</a:t>
            </a:r>
            <a:endParaRPr lang="en-US" dirty="0"/>
          </a:p>
        </p:txBody>
      </p:sp>
      <p:pic>
        <p:nvPicPr>
          <p:cNvPr id="8194" name="Picture 2" descr="C:\Program Files\Microsoft Office\MEDIA\CAGCAT10\j0299125.wmf"/>
          <p:cNvPicPr>
            <a:picLocks noChangeAspect="1" noChangeArrowheads="1"/>
          </p:cNvPicPr>
          <p:nvPr/>
        </p:nvPicPr>
        <p:blipFill>
          <a:blip r:embed="rId2" cstate="print"/>
          <a:srcRect/>
          <a:stretch>
            <a:fillRect/>
          </a:stretch>
        </p:blipFill>
        <p:spPr bwMode="auto">
          <a:xfrm>
            <a:off x="6019800" y="3810000"/>
            <a:ext cx="1676400" cy="2750802"/>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Communication between author and readers</a:t>
            </a:r>
            <a:endParaRPr lang="en-US" dirty="0"/>
          </a:p>
        </p:txBody>
      </p:sp>
      <p:sp>
        <p:nvSpPr>
          <p:cNvPr id="3" name="Content Placeholder 2"/>
          <p:cNvSpPr>
            <a:spLocks noGrp="1"/>
          </p:cNvSpPr>
          <p:nvPr>
            <p:ph idx="1"/>
          </p:nvPr>
        </p:nvSpPr>
        <p:spPr/>
        <p:txBody>
          <a:bodyPr/>
          <a:lstStyle/>
          <a:p>
            <a:r>
              <a:rPr lang="en-US" b="1" dirty="0" smtClean="0"/>
              <a:t>Warranted Assertibility—</a:t>
            </a:r>
            <a:r>
              <a:rPr lang="en-US" dirty="0" smtClean="0"/>
              <a:t>when given shared criteria concerning methods of investigation and kinds of evidence, there can be agreement concerning the decision as to what is a sound interpretation of the evidence, or a “Warranted assertion” (Ruddell, p. 1385)</a:t>
            </a:r>
            <a:endParaRPr lang="en-US" dirty="0"/>
          </a:p>
        </p:txBody>
      </p:sp>
      <p:pic>
        <p:nvPicPr>
          <p:cNvPr id="9218" name="Picture 2" descr="C:\Documents and Settings\Owner\Local Settings\Temporary Internet Files\Content.IE5\AT95KDFJ\MPj04464670000[1].jpg"/>
          <p:cNvPicPr>
            <a:picLocks noChangeAspect="1" noChangeArrowheads="1"/>
          </p:cNvPicPr>
          <p:nvPr/>
        </p:nvPicPr>
        <p:blipFill>
          <a:blip r:embed="rId2" cstate="print"/>
          <a:srcRect/>
          <a:stretch>
            <a:fillRect/>
          </a:stretch>
        </p:blipFill>
        <p:spPr bwMode="auto">
          <a:xfrm>
            <a:off x="2286000" y="4343400"/>
            <a:ext cx="4419600" cy="2133600"/>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Communication between author and readers</a:t>
            </a:r>
            <a:endParaRPr lang="en-US" dirty="0"/>
          </a:p>
        </p:txBody>
      </p:sp>
      <p:sp>
        <p:nvSpPr>
          <p:cNvPr id="3" name="Content Placeholder 2"/>
          <p:cNvSpPr>
            <a:spLocks noGrp="1"/>
          </p:cNvSpPr>
          <p:nvPr>
            <p:ph idx="1"/>
          </p:nvPr>
        </p:nvSpPr>
        <p:spPr/>
        <p:txBody>
          <a:bodyPr/>
          <a:lstStyle/>
          <a:p>
            <a:r>
              <a:rPr lang="en-US" b="1" dirty="0" smtClean="0"/>
              <a:t>Criteria for the efferent-aesthetic continuum—</a:t>
            </a:r>
            <a:r>
              <a:rPr lang="en-US" dirty="0" smtClean="0"/>
              <a:t>is the idea that because we can choose on a range of efferent-aesthetic, it becomes important for writers to provide clear indications as to what stance they have chosen and for readers to be sensitive to the writer’s purpose, and to apply relevant criteria. (Ruddell, p. 1386)</a:t>
            </a:r>
            <a:endParaRPr lang="en-US" b="1" dirty="0"/>
          </a:p>
        </p:txBody>
      </p:sp>
      <p:pic>
        <p:nvPicPr>
          <p:cNvPr id="10242" name="Picture 2" descr="C:\Documents and Settings\Owner\Local Settings\Temporary Internet Files\Content.IE5\0ZPSJ8QG\MPj04423010000[1].jpg"/>
          <p:cNvPicPr>
            <a:picLocks noChangeAspect="1" noChangeArrowheads="1"/>
          </p:cNvPicPr>
          <p:nvPr/>
        </p:nvPicPr>
        <p:blipFill>
          <a:blip r:embed="rId2" cstate="print"/>
          <a:srcRect/>
          <a:stretch>
            <a:fillRect/>
          </a:stretch>
        </p:blipFill>
        <p:spPr bwMode="auto">
          <a:xfrm>
            <a:off x="1600200" y="4953000"/>
            <a:ext cx="5791200" cy="1701800"/>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Communication between author and readers</a:t>
            </a:r>
            <a:endParaRPr lang="en-US" dirty="0"/>
          </a:p>
        </p:txBody>
      </p:sp>
      <p:sp>
        <p:nvSpPr>
          <p:cNvPr id="3" name="Content Placeholder 2"/>
          <p:cNvSpPr>
            <a:spLocks noGrp="1"/>
          </p:cNvSpPr>
          <p:nvPr>
            <p:ph idx="1"/>
          </p:nvPr>
        </p:nvSpPr>
        <p:spPr/>
        <p:txBody>
          <a:bodyPr/>
          <a:lstStyle/>
          <a:p>
            <a:r>
              <a:rPr lang="en-US" b="1" dirty="0" smtClean="0"/>
              <a:t>“Literary” aspects of Efferent Reading-</a:t>
            </a:r>
            <a:r>
              <a:rPr lang="en-US" dirty="0" smtClean="0"/>
              <a:t>is the idea that the stance we take as readers/listeners/writers, will determine the appropriate criteria. (Ruddell, p. 1386) </a:t>
            </a:r>
          </a:p>
          <a:p>
            <a:r>
              <a:rPr lang="en-US" dirty="0" smtClean="0"/>
              <a:t>When a politician is talking about the “wave of the future”, more than likely we, as listeners, will not start daydreaming about waves on the beach, and imagining what the sand beneath our toes would feel like. We will remain at an efferent stance.</a:t>
            </a:r>
          </a:p>
          <a:p>
            <a:endParaRPr lang="en-US" b="1"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References</a:t>
            </a:r>
            <a:br>
              <a:rPr lang="en-US" dirty="0" smtClean="0"/>
            </a:br>
            <a:endParaRPr lang="en-US" dirty="0"/>
          </a:p>
        </p:txBody>
      </p:sp>
      <p:sp>
        <p:nvSpPr>
          <p:cNvPr id="3" name="Content Placeholder 2"/>
          <p:cNvSpPr>
            <a:spLocks noGrp="1"/>
          </p:cNvSpPr>
          <p:nvPr>
            <p:ph idx="1"/>
          </p:nvPr>
        </p:nvSpPr>
        <p:spPr/>
        <p:txBody>
          <a:bodyPr>
            <a:normAutofit/>
          </a:bodyPr>
          <a:lstStyle/>
          <a:p>
            <a:pPr>
              <a:buNone/>
            </a:pPr>
            <a:r>
              <a:rPr lang="en-US" sz="2400" dirty="0" smtClean="0"/>
              <a:t>Rosenblatt, L. M. (1994). The Transactional Theory of </a:t>
            </a:r>
          </a:p>
          <a:p>
            <a:pPr>
              <a:buNone/>
            </a:pPr>
            <a:r>
              <a:rPr lang="en-US" sz="2400" dirty="0" smtClean="0"/>
              <a:t>       Reading and Writing. In Ruddell, R. B., </a:t>
            </a:r>
            <a:r>
              <a:rPr lang="en-US" sz="2400" dirty="0" smtClean="0"/>
              <a:t>&amp; Unrau</a:t>
            </a:r>
            <a:r>
              <a:rPr lang="en-US" sz="2400" dirty="0" smtClean="0"/>
              <a:t>, N. </a:t>
            </a:r>
          </a:p>
          <a:p>
            <a:pPr>
              <a:buNone/>
            </a:pPr>
            <a:r>
              <a:rPr lang="en-US" sz="2400" dirty="0" smtClean="0"/>
              <a:t>       J. (2004) </a:t>
            </a:r>
            <a:r>
              <a:rPr lang="en-US" sz="2400" i="1" dirty="0" smtClean="0"/>
              <a:t>Theoretical Models and Processes of </a:t>
            </a:r>
          </a:p>
          <a:p>
            <a:pPr>
              <a:buNone/>
            </a:pPr>
            <a:r>
              <a:rPr lang="en-US" sz="2400" i="1" dirty="0" smtClean="0"/>
              <a:t>       Reading. </a:t>
            </a:r>
            <a:r>
              <a:rPr lang="en-US" sz="2400" dirty="0" smtClean="0"/>
              <a:t>(pp. 1363-1398). Newark, DE: International </a:t>
            </a:r>
          </a:p>
          <a:p>
            <a:pPr>
              <a:buNone/>
            </a:pPr>
            <a:r>
              <a:rPr lang="en-US" sz="2400" dirty="0" smtClean="0"/>
              <a:t>       Reading Association</a:t>
            </a:r>
            <a:endParaRPr lang="en-US" sz="24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a:xfrm>
            <a:off x="457200" y="704088"/>
            <a:ext cx="8305800" cy="3410712"/>
          </a:xfrm>
        </p:spPr>
        <p:txBody>
          <a:bodyPr>
            <a:normAutofit/>
          </a:bodyPr>
          <a:lstStyle/>
          <a:p>
            <a:pPr algn="ctr"/>
            <a:r>
              <a:rPr lang="en-US" dirty="0" smtClean="0"/>
              <a:t>The Transactional Theory of Reading and Writing</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7" name="Object 3"/>
          <p:cNvGraphicFramePr>
            <a:graphicFrameLocks noChangeAspect="1"/>
          </p:cNvGraphicFramePr>
          <p:nvPr/>
        </p:nvGraphicFramePr>
        <p:xfrm>
          <a:off x="31750" y="153988"/>
          <a:ext cx="9080500" cy="6550025"/>
        </p:xfrm>
        <a:graphic>
          <a:graphicData uri="http://schemas.openxmlformats.org/presentationml/2006/ole">
            <p:oleObj spid="_x0000_s1027" name="Document" r:id="rId3" imgW="9081031" imgH="6550167" progId="Word.Document.12">
              <p:embed/>
            </p:oleObj>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57200" y="1066800"/>
            <a:ext cx="8305800" cy="1810512"/>
          </a:xfrm>
        </p:spPr>
        <p:txBody>
          <a:bodyPr>
            <a:normAutofit fontScale="90000"/>
          </a:bodyPr>
          <a:lstStyle/>
          <a:p>
            <a:r>
              <a:rPr lang="en-US" dirty="0" smtClean="0"/>
              <a:t>Four components connect each individual in the transactional model.</a:t>
            </a:r>
            <a:endParaRPr lang="en-US" dirty="0"/>
          </a:p>
        </p:txBody>
      </p:sp>
      <p:sp>
        <p:nvSpPr>
          <p:cNvPr id="5" name="Content Placeholder 4"/>
          <p:cNvSpPr>
            <a:spLocks noGrp="1"/>
          </p:cNvSpPr>
          <p:nvPr>
            <p:ph idx="4294967295"/>
          </p:nvPr>
        </p:nvSpPr>
        <p:spPr>
          <a:xfrm>
            <a:off x="304800" y="3200400"/>
            <a:ext cx="8229600" cy="3017838"/>
          </a:xfrm>
        </p:spPr>
        <p:txBody>
          <a:bodyPr>
            <a:normAutofit fontScale="85000" lnSpcReduction="20000"/>
          </a:bodyPr>
          <a:lstStyle/>
          <a:p>
            <a:pPr>
              <a:buFont typeface="Wingdings" pitchFamily="2" charset="2"/>
              <a:buChar char="§"/>
            </a:pPr>
            <a:r>
              <a:rPr lang="en-US" sz="4800" dirty="0" smtClean="0"/>
              <a:t>Reading</a:t>
            </a:r>
          </a:p>
          <a:p>
            <a:pPr>
              <a:buFont typeface="Wingdings" pitchFamily="2" charset="2"/>
              <a:buChar char="§"/>
            </a:pPr>
            <a:r>
              <a:rPr lang="en-US" sz="4800" dirty="0" smtClean="0"/>
              <a:t>Writing</a:t>
            </a:r>
          </a:p>
          <a:p>
            <a:pPr>
              <a:buFont typeface="Wingdings" pitchFamily="2" charset="2"/>
              <a:buChar char="§"/>
            </a:pPr>
            <a:r>
              <a:rPr lang="en-US" sz="4800" dirty="0" smtClean="0"/>
              <a:t>Experience</a:t>
            </a:r>
          </a:p>
          <a:p>
            <a:pPr>
              <a:buFont typeface="Wingdings" pitchFamily="2" charset="2"/>
              <a:buChar char="§"/>
            </a:pPr>
            <a:r>
              <a:rPr lang="en-US" sz="4800" dirty="0" smtClean="0"/>
              <a:t>Communication between author and readers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Reading</a:t>
            </a:r>
            <a:endParaRPr lang="en-US" dirty="0"/>
          </a:p>
        </p:txBody>
      </p:sp>
      <p:sp>
        <p:nvSpPr>
          <p:cNvPr id="3" name="Content Placeholder 2"/>
          <p:cNvSpPr>
            <a:spLocks noGrp="1"/>
          </p:cNvSpPr>
          <p:nvPr>
            <p:ph idx="1"/>
          </p:nvPr>
        </p:nvSpPr>
        <p:spPr/>
        <p:txBody>
          <a:bodyPr/>
          <a:lstStyle/>
          <a:p>
            <a:pPr marL="514350" indent="-514350">
              <a:buFont typeface="Wingdings" pitchFamily="2" charset="2"/>
              <a:buChar char="v"/>
            </a:pPr>
            <a:r>
              <a:rPr lang="en-US" sz="3600" dirty="0" smtClean="0"/>
              <a:t>Transacting with text</a:t>
            </a:r>
          </a:p>
          <a:p>
            <a:pPr marL="514350" indent="-514350">
              <a:buNone/>
            </a:pPr>
            <a:r>
              <a:rPr lang="en-US" dirty="0" smtClean="0"/>
              <a:t>       Perception depends on the viewer’s </a:t>
            </a:r>
            <a:r>
              <a:rPr lang="en-US" dirty="0" smtClean="0"/>
              <a:t>selection </a:t>
            </a:r>
            <a:r>
              <a:rPr lang="en-US" dirty="0" smtClean="0"/>
              <a:t>and organization of visual cues according to past experiences, expectations, needs, and interests. (Ruddell, p1369)</a:t>
            </a:r>
          </a:p>
        </p:txBody>
      </p:sp>
      <p:pic>
        <p:nvPicPr>
          <p:cNvPr id="2050" name="Picture 2" descr="C:\Documents and Settings\Owner\Local Settings\Temporary Internet Files\Content.IE5\E3ZGCCRA\MCj04240280000[1].wmf"/>
          <p:cNvPicPr>
            <a:picLocks noChangeAspect="1" noChangeArrowheads="1"/>
          </p:cNvPicPr>
          <p:nvPr/>
        </p:nvPicPr>
        <p:blipFill>
          <a:blip r:embed="rId2" cstate="print"/>
          <a:srcRect/>
          <a:stretch>
            <a:fillRect/>
          </a:stretch>
        </p:blipFill>
        <p:spPr bwMode="auto">
          <a:xfrm>
            <a:off x="5943600" y="4267200"/>
            <a:ext cx="1562100" cy="2127250"/>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Reading</a:t>
            </a:r>
            <a:endParaRPr lang="en-US" dirty="0"/>
          </a:p>
        </p:txBody>
      </p:sp>
      <p:sp>
        <p:nvSpPr>
          <p:cNvPr id="3" name="Content Placeholder 2"/>
          <p:cNvSpPr>
            <a:spLocks noGrp="1"/>
          </p:cNvSpPr>
          <p:nvPr>
            <p:ph idx="1"/>
          </p:nvPr>
        </p:nvSpPr>
        <p:spPr/>
        <p:txBody>
          <a:bodyPr>
            <a:normAutofit lnSpcReduction="10000"/>
          </a:bodyPr>
          <a:lstStyle/>
          <a:p>
            <a:r>
              <a:rPr lang="en-US" dirty="0" smtClean="0"/>
              <a:t>The Readers Stance</a:t>
            </a:r>
          </a:p>
          <a:p>
            <a:pPr>
              <a:buNone/>
            </a:pPr>
            <a:r>
              <a:rPr lang="en-US" dirty="0" smtClean="0"/>
              <a:t>     1). </a:t>
            </a:r>
            <a:r>
              <a:rPr lang="en-US" sz="2800" b="1" dirty="0" smtClean="0"/>
              <a:t>Efferent</a:t>
            </a:r>
            <a:r>
              <a:rPr lang="en-US" dirty="0" smtClean="0"/>
              <a:t>—The meaning results from abstracting           out and analytically structuring the ideas, information, directions, or conclusions to be retained, used, or acted on after the reading event. (Ruddell, p.1373)</a:t>
            </a:r>
          </a:p>
          <a:p>
            <a:pPr>
              <a:buNone/>
            </a:pPr>
            <a:r>
              <a:rPr lang="en-US" dirty="0" smtClean="0"/>
              <a:t>	2). </a:t>
            </a:r>
            <a:r>
              <a:rPr lang="en-US" sz="2800" b="1" dirty="0" smtClean="0"/>
              <a:t>Aesthetic</a:t>
            </a:r>
            <a:r>
              <a:rPr lang="en-US" sz="2800" dirty="0" smtClean="0"/>
              <a:t>--</a:t>
            </a:r>
            <a:r>
              <a:rPr lang="en-US" dirty="0" smtClean="0"/>
              <a:t>The aesthetic reader pays attention to-savors-the qualities of the feelings, ideas, situations, scenes, personalities, and emotions that are called forth and participates in the tensions, conflicts, and resolutions of the images, ideas and scenes as they unfold. (Ruddell, p. 1373)</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Continuum</a:t>
            </a:r>
            <a:endParaRPr lang="en-US" dirty="0"/>
          </a:p>
        </p:txBody>
      </p:sp>
      <p:sp>
        <p:nvSpPr>
          <p:cNvPr id="3" name="Content Placeholder 2"/>
          <p:cNvSpPr>
            <a:spLocks noGrp="1"/>
          </p:cNvSpPr>
          <p:nvPr>
            <p:ph idx="1"/>
          </p:nvPr>
        </p:nvSpPr>
        <p:spPr/>
        <p:txBody>
          <a:bodyPr/>
          <a:lstStyle/>
          <a:p>
            <a:r>
              <a:rPr lang="en-US" dirty="0" smtClean="0"/>
              <a:t>Efferent and aesthetic reflect the two main ways of looking at the world—scientifically and artistically. (Ruddell, p. 1374)</a:t>
            </a:r>
          </a:p>
          <a:p>
            <a:r>
              <a:rPr lang="en-US" dirty="0" smtClean="0"/>
              <a:t>Everyone takes one of these stances when choosing to read.</a:t>
            </a:r>
          </a:p>
          <a:p>
            <a:r>
              <a:rPr lang="en-US" dirty="0" smtClean="0"/>
              <a:t>These stances can be intertwined, or one can be dominate.</a:t>
            </a:r>
          </a:p>
          <a:p>
            <a:r>
              <a:rPr lang="en-US" dirty="0" smtClean="0"/>
              <a:t>These stances can be conscious or unconscious.</a:t>
            </a:r>
          </a:p>
          <a:p>
            <a:r>
              <a:rPr lang="en-US" dirty="0" smtClean="0"/>
              <a:t>Stances can be public or private.</a:t>
            </a:r>
            <a:endParaRPr lang="en-US" dirty="0"/>
          </a:p>
        </p:txBody>
      </p:sp>
      <p:pic>
        <p:nvPicPr>
          <p:cNvPr id="3075" name="Picture 3" descr="C:\Documents and Settings\Owner\Local Settings\Temporary Internet Files\Content.IE5\STCNV3ZM\MCj01981820000[1].wmf"/>
          <p:cNvPicPr>
            <a:picLocks noChangeAspect="1" noChangeArrowheads="1"/>
          </p:cNvPicPr>
          <p:nvPr/>
        </p:nvPicPr>
        <p:blipFill>
          <a:blip r:embed="rId2" cstate="print"/>
          <a:srcRect/>
          <a:stretch>
            <a:fillRect/>
          </a:stretch>
        </p:blipFill>
        <p:spPr bwMode="auto">
          <a:xfrm>
            <a:off x="6781800" y="4953000"/>
            <a:ext cx="2057400" cy="1699006"/>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smtClean="0"/>
              <a:t>Evocation, Response, Interpretation</a:t>
            </a:r>
            <a:endParaRPr lang="en-US" sz="4400" dirty="0"/>
          </a:p>
        </p:txBody>
      </p:sp>
      <p:sp>
        <p:nvSpPr>
          <p:cNvPr id="3" name="Content Placeholder 2"/>
          <p:cNvSpPr>
            <a:spLocks noGrp="1"/>
          </p:cNvSpPr>
          <p:nvPr>
            <p:ph idx="1"/>
          </p:nvPr>
        </p:nvSpPr>
        <p:spPr/>
        <p:txBody>
          <a:bodyPr>
            <a:normAutofit fontScale="92500" lnSpcReduction="20000"/>
          </a:bodyPr>
          <a:lstStyle/>
          <a:p>
            <a:r>
              <a:rPr lang="en-US" dirty="0" smtClean="0"/>
              <a:t>Evocation—an object of thought; how we feel as we are reading</a:t>
            </a:r>
          </a:p>
          <a:p>
            <a:endParaRPr lang="en-US" dirty="0" smtClean="0"/>
          </a:p>
          <a:p>
            <a:r>
              <a:rPr lang="en-US" dirty="0" smtClean="0"/>
              <a:t>Response—2 kinds</a:t>
            </a:r>
          </a:p>
          <a:p>
            <a:pPr>
              <a:buNone/>
            </a:pPr>
            <a:r>
              <a:rPr lang="en-US" dirty="0" smtClean="0"/>
              <a:t>    1). Second Stream of Response—momentary; felt as a general state</a:t>
            </a:r>
          </a:p>
          <a:p>
            <a:pPr>
              <a:buNone/>
            </a:pPr>
            <a:r>
              <a:rPr lang="en-US" dirty="0" smtClean="0"/>
              <a:t>    </a:t>
            </a:r>
            <a:r>
              <a:rPr lang="en-US" dirty="0" smtClean="0"/>
              <a:t>2</a:t>
            </a:r>
            <a:r>
              <a:rPr lang="en-US" dirty="0" smtClean="0"/>
              <a:t>). Expressed Response—What the reading means to you (the reader) (Ruddell, p. 1376)</a:t>
            </a:r>
          </a:p>
          <a:p>
            <a:endParaRPr lang="en-US" dirty="0" smtClean="0"/>
          </a:p>
          <a:p>
            <a:r>
              <a:rPr lang="en-US" dirty="0" smtClean="0"/>
              <a:t>Interpretation—arriving at a sense for the whole. This is how it should be interpreted.</a:t>
            </a:r>
          </a:p>
          <a:p>
            <a:pPr>
              <a:buNone/>
            </a:pPr>
            <a:r>
              <a:rPr lang="en-US" dirty="0" smtClean="0"/>
              <a:t>  </a:t>
            </a:r>
          </a:p>
          <a:p>
            <a:pPr>
              <a:buNone/>
            </a:pPr>
            <a:endParaRPr lang="en-US" dirty="0" smtClean="0"/>
          </a:p>
          <a:p>
            <a:endParaRPr lang="en-US" dirty="0" smtClean="0"/>
          </a:p>
          <a:p>
            <a:pPr>
              <a:buNone/>
            </a:pPr>
            <a:endParaRPr lang="en-US" dirty="0" smtClean="0"/>
          </a:p>
          <a:p>
            <a:pPr>
              <a:buFont typeface="Arial" pitchFamily="34" charset="0"/>
              <a:buChar char="•"/>
            </a:pP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Writing</a:t>
            </a:r>
            <a:endParaRPr lang="en-US" dirty="0"/>
          </a:p>
        </p:txBody>
      </p:sp>
      <p:sp>
        <p:nvSpPr>
          <p:cNvPr id="3" name="Content Placeholder 2"/>
          <p:cNvSpPr>
            <a:spLocks noGrp="1"/>
          </p:cNvSpPr>
          <p:nvPr>
            <p:ph idx="1"/>
          </p:nvPr>
        </p:nvSpPr>
        <p:spPr/>
        <p:txBody>
          <a:bodyPr/>
          <a:lstStyle/>
          <a:p>
            <a:r>
              <a:rPr lang="en-US" dirty="0" smtClean="0"/>
              <a:t>Writing transaction—the writer is always transacting with a personal, social, and cultural environment. (Ruddell, p. 1378-1379) This is very important to what one will read and/or write.</a:t>
            </a:r>
            <a:endParaRPr lang="en-US" dirty="0"/>
          </a:p>
        </p:txBody>
      </p:sp>
      <p:pic>
        <p:nvPicPr>
          <p:cNvPr id="5125" name="Picture 5" descr="C:\Documents and Settings\Owner\Local Settings\Temporary Internet Files\Content.IE5\P29GYP1V\MPj04424880000[1].jpg"/>
          <p:cNvPicPr>
            <a:picLocks noChangeAspect="1" noChangeArrowheads="1"/>
          </p:cNvPicPr>
          <p:nvPr/>
        </p:nvPicPr>
        <p:blipFill>
          <a:blip r:embed="rId2" cstate="print"/>
          <a:srcRect/>
          <a:stretch>
            <a:fillRect/>
          </a:stretch>
        </p:blipFill>
        <p:spPr bwMode="auto">
          <a:xfrm>
            <a:off x="3429000" y="3962400"/>
            <a:ext cx="1869357" cy="2436015"/>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206</TotalTime>
  <Words>863</Words>
  <Application>Microsoft Office PowerPoint</Application>
  <PresentationFormat>On-screen Show (4:3)</PresentationFormat>
  <Paragraphs>68</Paragraphs>
  <Slides>18</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18</vt:i4>
      </vt:variant>
    </vt:vector>
  </HeadingPairs>
  <TitlesOfParts>
    <vt:vector size="20" baseType="lpstr">
      <vt:lpstr>Flow</vt:lpstr>
      <vt:lpstr>Document</vt:lpstr>
      <vt:lpstr>Summary of Chapter 48  Christina A. Clark  Concord University</vt:lpstr>
      <vt:lpstr>The Transactional Theory of Reading and Writing</vt:lpstr>
      <vt:lpstr>Slide 3</vt:lpstr>
      <vt:lpstr>Four components connect each individual in the transactional model.</vt:lpstr>
      <vt:lpstr>Reading</vt:lpstr>
      <vt:lpstr>Reading</vt:lpstr>
      <vt:lpstr>The Continuum</vt:lpstr>
      <vt:lpstr>Evocation, Response, Interpretation</vt:lpstr>
      <vt:lpstr>Writing</vt:lpstr>
      <vt:lpstr>Writing</vt:lpstr>
      <vt:lpstr>Writing about texts</vt:lpstr>
      <vt:lpstr>A Writers Reading</vt:lpstr>
      <vt:lpstr>Experiences</vt:lpstr>
      <vt:lpstr>Communication between author and readers</vt:lpstr>
      <vt:lpstr>Communication between author and readers</vt:lpstr>
      <vt:lpstr>Communication between author and readers</vt:lpstr>
      <vt:lpstr>Communication between author and readers</vt:lpstr>
      <vt:lpstr>References </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Summary of Chapter 48  Christina A. Clark  Concord University</dc:title>
  <dc:creator> </dc:creator>
  <cp:lastModifiedBy> </cp:lastModifiedBy>
  <cp:revision>15</cp:revision>
  <dcterms:created xsi:type="dcterms:W3CDTF">2010-03-04T19:13:44Z</dcterms:created>
  <dcterms:modified xsi:type="dcterms:W3CDTF">2010-03-05T15:18:23Z</dcterms:modified>
</cp:coreProperties>
</file>